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0" r:id="rId2"/>
    <p:sldId id="257" r:id="rId3"/>
    <p:sldId id="260" r:id="rId4"/>
    <p:sldId id="263" r:id="rId5"/>
    <p:sldId id="298" r:id="rId6"/>
    <p:sldId id="299" r:id="rId7"/>
    <p:sldId id="300" r:id="rId8"/>
    <p:sldId id="301" r:id="rId9"/>
    <p:sldId id="302" r:id="rId10"/>
    <p:sldId id="303" r:id="rId11"/>
    <p:sldId id="281" r:id="rId12"/>
    <p:sldId id="286" r:id="rId13"/>
    <p:sldId id="261" r:id="rId14"/>
    <p:sldId id="284" r:id="rId15"/>
    <p:sldId id="287" r:id="rId16"/>
    <p:sldId id="285" r:id="rId17"/>
    <p:sldId id="28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4583" autoAdjust="0"/>
  </p:normalViewPr>
  <p:slideViewPr>
    <p:cSldViewPr>
      <p:cViewPr varScale="1">
        <p:scale>
          <a:sx n="91" d="100"/>
          <a:sy n="91" d="100"/>
        </p:scale>
        <p:origin x="17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904997-C8C4-4572-B3CE-BF83479F6FD8}" type="doc">
      <dgm:prSet loTypeId="urn:microsoft.com/office/officeart/2005/8/layout/radial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CA"/>
        </a:p>
      </dgm:t>
    </dgm:pt>
    <dgm:pt modelId="{3799F2E7-E623-446C-917A-DA04F429961D}">
      <dgm:prSet phldrT="[Text]"/>
      <dgm:spPr/>
      <dgm:t>
        <a:bodyPr/>
        <a:lstStyle/>
        <a:p>
          <a:r>
            <a:rPr lang="en-CA" dirty="0" smtClean="0"/>
            <a:t>Evidence for the Big Bang</a:t>
          </a:r>
          <a:endParaRPr lang="en-CA" dirty="0"/>
        </a:p>
      </dgm:t>
    </dgm:pt>
    <dgm:pt modelId="{ED9E54C9-54FA-409F-A6AE-66FC1D9587C2}" type="parTrans" cxnId="{95D9F076-7793-4634-9594-60DA0AD7A3E7}">
      <dgm:prSet/>
      <dgm:spPr/>
      <dgm:t>
        <a:bodyPr/>
        <a:lstStyle/>
        <a:p>
          <a:endParaRPr lang="en-CA"/>
        </a:p>
      </dgm:t>
    </dgm:pt>
    <dgm:pt modelId="{34DABA66-3155-4216-85F6-3B1768ECB5DF}" type="sibTrans" cxnId="{95D9F076-7793-4634-9594-60DA0AD7A3E7}">
      <dgm:prSet/>
      <dgm:spPr/>
      <dgm:t>
        <a:bodyPr/>
        <a:lstStyle/>
        <a:p>
          <a:endParaRPr lang="en-CA"/>
        </a:p>
      </dgm:t>
    </dgm:pt>
    <dgm:pt modelId="{9C7F9C6C-7DE6-498D-A566-425B4CB9ABCE}">
      <dgm:prSet phldrT="[Text]" phldr="1"/>
      <dgm:spPr/>
      <dgm:t>
        <a:bodyPr/>
        <a:lstStyle/>
        <a:p>
          <a:endParaRPr lang="en-CA" dirty="0"/>
        </a:p>
      </dgm:t>
    </dgm:pt>
    <dgm:pt modelId="{582DE7B6-7DCF-4193-B99F-3270702D9351}" type="parTrans" cxnId="{F891F385-EAB9-4387-B565-BD78A969FDC3}">
      <dgm:prSet/>
      <dgm:spPr/>
      <dgm:t>
        <a:bodyPr/>
        <a:lstStyle/>
        <a:p>
          <a:endParaRPr lang="en-CA"/>
        </a:p>
      </dgm:t>
    </dgm:pt>
    <dgm:pt modelId="{AD8E5DAB-BEF3-41B5-B4FF-ED22D34DD0B4}" type="sibTrans" cxnId="{F891F385-EAB9-4387-B565-BD78A969FDC3}">
      <dgm:prSet/>
      <dgm:spPr/>
      <dgm:t>
        <a:bodyPr/>
        <a:lstStyle/>
        <a:p>
          <a:endParaRPr lang="en-CA"/>
        </a:p>
      </dgm:t>
    </dgm:pt>
    <dgm:pt modelId="{2948DD36-68E7-4EB0-9D1D-89002DE8909D}">
      <dgm:prSet phldrT="[Text]" phldr="1"/>
      <dgm:spPr/>
      <dgm:t>
        <a:bodyPr/>
        <a:lstStyle/>
        <a:p>
          <a:endParaRPr lang="en-CA" dirty="0"/>
        </a:p>
      </dgm:t>
    </dgm:pt>
    <dgm:pt modelId="{9CC1D3AD-2F89-4C19-BDC4-73413366305B}" type="parTrans" cxnId="{AF1A2453-D3B0-4BB4-A24A-6B57C42E7DDD}">
      <dgm:prSet/>
      <dgm:spPr/>
      <dgm:t>
        <a:bodyPr/>
        <a:lstStyle/>
        <a:p>
          <a:endParaRPr lang="en-CA"/>
        </a:p>
      </dgm:t>
    </dgm:pt>
    <dgm:pt modelId="{B859FFB7-3B8C-4B01-89AE-FF44FD04BFB3}" type="sibTrans" cxnId="{AF1A2453-D3B0-4BB4-A24A-6B57C42E7DDD}">
      <dgm:prSet/>
      <dgm:spPr/>
      <dgm:t>
        <a:bodyPr/>
        <a:lstStyle/>
        <a:p>
          <a:endParaRPr lang="en-CA"/>
        </a:p>
      </dgm:t>
    </dgm:pt>
    <dgm:pt modelId="{5A09D490-E625-4E8B-BFA5-4DD6E26A5736}">
      <dgm:prSet phldrT="[Text]" phldr="1"/>
      <dgm:spPr/>
      <dgm:t>
        <a:bodyPr/>
        <a:lstStyle/>
        <a:p>
          <a:endParaRPr lang="en-CA"/>
        </a:p>
      </dgm:t>
    </dgm:pt>
    <dgm:pt modelId="{23410D8F-7E25-4DD0-96F4-19209C7522A3}" type="parTrans" cxnId="{E5F47EF8-0EA8-4CBB-A15B-89E968821E18}">
      <dgm:prSet/>
      <dgm:spPr/>
      <dgm:t>
        <a:bodyPr/>
        <a:lstStyle/>
        <a:p>
          <a:endParaRPr lang="en-CA"/>
        </a:p>
      </dgm:t>
    </dgm:pt>
    <dgm:pt modelId="{F0CB84F8-341A-493B-AC3C-7EB5ED429252}" type="sibTrans" cxnId="{E5F47EF8-0EA8-4CBB-A15B-89E968821E18}">
      <dgm:prSet/>
      <dgm:spPr/>
      <dgm:t>
        <a:bodyPr/>
        <a:lstStyle/>
        <a:p>
          <a:endParaRPr lang="en-CA"/>
        </a:p>
      </dgm:t>
    </dgm:pt>
    <dgm:pt modelId="{70751106-8BFC-4FF2-9E7D-2AC8A17CC27D}">
      <dgm:prSet phldrT="[Text]" phldr="1"/>
      <dgm:spPr/>
      <dgm:t>
        <a:bodyPr/>
        <a:lstStyle/>
        <a:p>
          <a:endParaRPr lang="en-CA" dirty="0"/>
        </a:p>
      </dgm:t>
    </dgm:pt>
    <dgm:pt modelId="{C9EE10CF-2812-4503-9544-E3B1F6F68D40}" type="parTrans" cxnId="{503975CA-BDC0-4B0D-8D07-F217AA777048}">
      <dgm:prSet/>
      <dgm:spPr/>
      <dgm:t>
        <a:bodyPr/>
        <a:lstStyle/>
        <a:p>
          <a:endParaRPr lang="en-CA"/>
        </a:p>
      </dgm:t>
    </dgm:pt>
    <dgm:pt modelId="{7EB1E2AE-C2CE-43F5-9522-BD007754CDE1}" type="sibTrans" cxnId="{503975CA-BDC0-4B0D-8D07-F217AA777048}">
      <dgm:prSet/>
      <dgm:spPr/>
      <dgm:t>
        <a:bodyPr/>
        <a:lstStyle/>
        <a:p>
          <a:endParaRPr lang="en-CA"/>
        </a:p>
      </dgm:t>
    </dgm:pt>
    <dgm:pt modelId="{AB75037B-25BE-4631-A0E7-6664BBC0B61A}">
      <dgm:prSet/>
      <dgm:spPr/>
      <dgm:t>
        <a:bodyPr/>
        <a:lstStyle/>
        <a:p>
          <a:endParaRPr lang="en-CA"/>
        </a:p>
      </dgm:t>
    </dgm:pt>
    <dgm:pt modelId="{C64A4FD6-761C-4D28-AC81-45DD2A3ED6B1}" type="parTrans" cxnId="{252D9776-5BB3-46B5-9E54-1D83F4EE3FB8}">
      <dgm:prSet/>
      <dgm:spPr/>
      <dgm:t>
        <a:bodyPr/>
        <a:lstStyle/>
        <a:p>
          <a:endParaRPr lang="en-CA"/>
        </a:p>
      </dgm:t>
    </dgm:pt>
    <dgm:pt modelId="{824062BB-4CDE-4FE0-888B-16E8F27E55F9}" type="sibTrans" cxnId="{252D9776-5BB3-46B5-9E54-1D83F4EE3FB8}">
      <dgm:prSet/>
      <dgm:spPr/>
      <dgm:t>
        <a:bodyPr/>
        <a:lstStyle/>
        <a:p>
          <a:endParaRPr lang="en-CA"/>
        </a:p>
      </dgm:t>
    </dgm:pt>
    <dgm:pt modelId="{3101094F-79ED-414E-9323-10A7B5F9F2EC}">
      <dgm:prSet/>
      <dgm:spPr/>
      <dgm:t>
        <a:bodyPr/>
        <a:lstStyle/>
        <a:p>
          <a:endParaRPr lang="en-CA"/>
        </a:p>
      </dgm:t>
    </dgm:pt>
    <dgm:pt modelId="{DEFE9367-C111-4E4E-8B77-22ECCC1FD20F}" type="parTrans" cxnId="{73559788-8EAD-4537-9F47-1B7C132C5D62}">
      <dgm:prSet/>
      <dgm:spPr/>
      <dgm:t>
        <a:bodyPr/>
        <a:lstStyle/>
        <a:p>
          <a:endParaRPr lang="en-CA"/>
        </a:p>
      </dgm:t>
    </dgm:pt>
    <dgm:pt modelId="{FAE1CB2C-D388-4BDA-95F0-5EDFEDD32427}" type="sibTrans" cxnId="{73559788-8EAD-4537-9F47-1B7C132C5D62}">
      <dgm:prSet/>
      <dgm:spPr/>
      <dgm:t>
        <a:bodyPr/>
        <a:lstStyle/>
        <a:p>
          <a:endParaRPr lang="en-CA"/>
        </a:p>
      </dgm:t>
    </dgm:pt>
    <dgm:pt modelId="{F3772A00-26A6-4066-A8DF-21F307032A95}" type="pres">
      <dgm:prSet presAssocID="{F5904997-C8C4-4572-B3CE-BF83479F6FD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EF17516A-11EC-4D73-B1E4-2C1E3FAEAE10}" type="pres">
      <dgm:prSet presAssocID="{3799F2E7-E623-446C-917A-DA04F429961D}" presName="centerShape" presStyleLbl="node0" presStyleIdx="0" presStyleCnt="1"/>
      <dgm:spPr/>
      <dgm:t>
        <a:bodyPr/>
        <a:lstStyle/>
        <a:p>
          <a:endParaRPr lang="en-CA"/>
        </a:p>
      </dgm:t>
    </dgm:pt>
    <dgm:pt modelId="{0B6D06B8-9595-42DA-B348-937B2CC2EBB5}" type="pres">
      <dgm:prSet presAssocID="{582DE7B6-7DCF-4193-B99F-3270702D9351}" presName="parTrans" presStyleLbl="sibTrans2D1" presStyleIdx="0" presStyleCnt="6"/>
      <dgm:spPr/>
      <dgm:t>
        <a:bodyPr/>
        <a:lstStyle/>
        <a:p>
          <a:endParaRPr lang="en-CA"/>
        </a:p>
      </dgm:t>
    </dgm:pt>
    <dgm:pt modelId="{C78A2A16-6CD1-42C8-98A3-176DA098A52E}" type="pres">
      <dgm:prSet presAssocID="{582DE7B6-7DCF-4193-B99F-3270702D9351}" presName="connectorText" presStyleLbl="sibTrans2D1" presStyleIdx="0" presStyleCnt="6"/>
      <dgm:spPr/>
      <dgm:t>
        <a:bodyPr/>
        <a:lstStyle/>
        <a:p>
          <a:endParaRPr lang="en-CA"/>
        </a:p>
      </dgm:t>
    </dgm:pt>
    <dgm:pt modelId="{14F9FE36-E07C-4993-A113-EBEAFCA4EFF0}" type="pres">
      <dgm:prSet presAssocID="{9C7F9C6C-7DE6-498D-A566-425B4CB9ABC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07C2012-E023-485D-B369-7F510E594A91}" type="pres">
      <dgm:prSet presAssocID="{9CC1D3AD-2F89-4C19-BDC4-73413366305B}" presName="parTrans" presStyleLbl="sibTrans2D1" presStyleIdx="1" presStyleCnt="6"/>
      <dgm:spPr/>
      <dgm:t>
        <a:bodyPr/>
        <a:lstStyle/>
        <a:p>
          <a:endParaRPr lang="en-CA"/>
        </a:p>
      </dgm:t>
    </dgm:pt>
    <dgm:pt modelId="{300EDF49-3278-4E4C-8478-0DE586955CE1}" type="pres">
      <dgm:prSet presAssocID="{9CC1D3AD-2F89-4C19-BDC4-73413366305B}" presName="connectorText" presStyleLbl="sibTrans2D1" presStyleIdx="1" presStyleCnt="6"/>
      <dgm:spPr/>
      <dgm:t>
        <a:bodyPr/>
        <a:lstStyle/>
        <a:p>
          <a:endParaRPr lang="en-CA"/>
        </a:p>
      </dgm:t>
    </dgm:pt>
    <dgm:pt modelId="{373FA75B-E25B-4009-B638-42BCD41043B5}" type="pres">
      <dgm:prSet presAssocID="{2948DD36-68E7-4EB0-9D1D-89002DE8909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523F76C-9FD2-4EFE-A727-5494DE30EBD2}" type="pres">
      <dgm:prSet presAssocID="{23410D8F-7E25-4DD0-96F4-19209C7522A3}" presName="parTrans" presStyleLbl="sibTrans2D1" presStyleIdx="2" presStyleCnt="6"/>
      <dgm:spPr/>
      <dgm:t>
        <a:bodyPr/>
        <a:lstStyle/>
        <a:p>
          <a:endParaRPr lang="en-CA"/>
        </a:p>
      </dgm:t>
    </dgm:pt>
    <dgm:pt modelId="{D1A534C0-695A-443B-A406-AD4527D6E45A}" type="pres">
      <dgm:prSet presAssocID="{23410D8F-7E25-4DD0-96F4-19209C7522A3}" presName="connectorText" presStyleLbl="sibTrans2D1" presStyleIdx="2" presStyleCnt="6"/>
      <dgm:spPr/>
      <dgm:t>
        <a:bodyPr/>
        <a:lstStyle/>
        <a:p>
          <a:endParaRPr lang="en-CA"/>
        </a:p>
      </dgm:t>
    </dgm:pt>
    <dgm:pt modelId="{ACE3F48A-0CCE-4875-8B77-11ACFE7354CB}" type="pres">
      <dgm:prSet presAssocID="{5A09D490-E625-4E8B-BFA5-4DD6E26A573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A805391-F4F9-473D-830E-2D84F36E3D8A}" type="pres">
      <dgm:prSet presAssocID="{C9EE10CF-2812-4503-9544-E3B1F6F68D40}" presName="parTrans" presStyleLbl="sibTrans2D1" presStyleIdx="3" presStyleCnt="6"/>
      <dgm:spPr/>
      <dgm:t>
        <a:bodyPr/>
        <a:lstStyle/>
        <a:p>
          <a:endParaRPr lang="en-CA"/>
        </a:p>
      </dgm:t>
    </dgm:pt>
    <dgm:pt modelId="{C14B1274-9A29-46E2-A99D-4A552B0B1988}" type="pres">
      <dgm:prSet presAssocID="{C9EE10CF-2812-4503-9544-E3B1F6F68D40}" presName="connectorText" presStyleLbl="sibTrans2D1" presStyleIdx="3" presStyleCnt="6"/>
      <dgm:spPr/>
      <dgm:t>
        <a:bodyPr/>
        <a:lstStyle/>
        <a:p>
          <a:endParaRPr lang="en-CA"/>
        </a:p>
      </dgm:t>
    </dgm:pt>
    <dgm:pt modelId="{D1D25EA6-71DC-4634-BE5B-617C687C354F}" type="pres">
      <dgm:prSet presAssocID="{70751106-8BFC-4FF2-9E7D-2AC8A17CC27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6DE44A8-B30D-4475-B08B-BC6CCF2DACCF}" type="pres">
      <dgm:prSet presAssocID="{C64A4FD6-761C-4D28-AC81-45DD2A3ED6B1}" presName="parTrans" presStyleLbl="sibTrans2D1" presStyleIdx="4" presStyleCnt="6"/>
      <dgm:spPr/>
      <dgm:t>
        <a:bodyPr/>
        <a:lstStyle/>
        <a:p>
          <a:endParaRPr lang="en-CA"/>
        </a:p>
      </dgm:t>
    </dgm:pt>
    <dgm:pt modelId="{BC2ADB77-3750-4125-A96F-357184951831}" type="pres">
      <dgm:prSet presAssocID="{C64A4FD6-761C-4D28-AC81-45DD2A3ED6B1}" presName="connectorText" presStyleLbl="sibTrans2D1" presStyleIdx="4" presStyleCnt="6"/>
      <dgm:spPr/>
      <dgm:t>
        <a:bodyPr/>
        <a:lstStyle/>
        <a:p>
          <a:endParaRPr lang="en-CA"/>
        </a:p>
      </dgm:t>
    </dgm:pt>
    <dgm:pt modelId="{0DFFC2D8-8931-434B-93BB-CFFD1AC81980}" type="pres">
      <dgm:prSet presAssocID="{AB75037B-25BE-4631-A0E7-6664BBC0B61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21ABBA9-3C18-41ED-94BD-F70F43CA0B27}" type="pres">
      <dgm:prSet presAssocID="{DEFE9367-C111-4E4E-8B77-22ECCC1FD20F}" presName="parTrans" presStyleLbl="sibTrans2D1" presStyleIdx="5" presStyleCnt="6"/>
      <dgm:spPr/>
      <dgm:t>
        <a:bodyPr/>
        <a:lstStyle/>
        <a:p>
          <a:endParaRPr lang="en-CA"/>
        </a:p>
      </dgm:t>
    </dgm:pt>
    <dgm:pt modelId="{A7D86B68-B8CA-40CF-9088-9070AF15B6E6}" type="pres">
      <dgm:prSet presAssocID="{DEFE9367-C111-4E4E-8B77-22ECCC1FD20F}" presName="connectorText" presStyleLbl="sibTrans2D1" presStyleIdx="5" presStyleCnt="6"/>
      <dgm:spPr/>
      <dgm:t>
        <a:bodyPr/>
        <a:lstStyle/>
        <a:p>
          <a:endParaRPr lang="en-CA"/>
        </a:p>
      </dgm:t>
    </dgm:pt>
    <dgm:pt modelId="{D78ED9DA-61D3-4E86-875C-513A62847A4E}" type="pres">
      <dgm:prSet presAssocID="{3101094F-79ED-414E-9323-10A7B5F9F2E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C05A1411-5D6B-9941-9CE0-F84277436DE6}" type="presOf" srcId="{9C7F9C6C-7DE6-498D-A566-425B4CB9ABCE}" destId="{14F9FE36-E07C-4993-A113-EBEAFCA4EFF0}" srcOrd="0" destOrd="0" presId="urn:microsoft.com/office/officeart/2005/8/layout/radial5"/>
    <dgm:cxn modelId="{AF1A2453-D3B0-4BB4-A24A-6B57C42E7DDD}" srcId="{3799F2E7-E623-446C-917A-DA04F429961D}" destId="{2948DD36-68E7-4EB0-9D1D-89002DE8909D}" srcOrd="1" destOrd="0" parTransId="{9CC1D3AD-2F89-4C19-BDC4-73413366305B}" sibTransId="{B859FFB7-3B8C-4B01-89AE-FF44FD04BFB3}"/>
    <dgm:cxn modelId="{792EF584-62A0-044D-BE4E-28D4C9BCFA88}" type="presOf" srcId="{23410D8F-7E25-4DD0-96F4-19209C7522A3}" destId="{D1A534C0-695A-443B-A406-AD4527D6E45A}" srcOrd="1" destOrd="0" presId="urn:microsoft.com/office/officeart/2005/8/layout/radial5"/>
    <dgm:cxn modelId="{7B42C140-8781-244A-96FE-BC62CEF37F00}" type="presOf" srcId="{2948DD36-68E7-4EB0-9D1D-89002DE8909D}" destId="{373FA75B-E25B-4009-B638-42BCD41043B5}" srcOrd="0" destOrd="0" presId="urn:microsoft.com/office/officeart/2005/8/layout/radial5"/>
    <dgm:cxn modelId="{A0627DB5-8024-AB4B-9C4F-F1498CACE385}" type="presOf" srcId="{9CC1D3AD-2F89-4C19-BDC4-73413366305B}" destId="{300EDF49-3278-4E4C-8478-0DE586955CE1}" srcOrd="1" destOrd="0" presId="urn:microsoft.com/office/officeart/2005/8/layout/radial5"/>
    <dgm:cxn modelId="{E2BF42AD-6A87-E64C-B4D3-D747237332E9}" type="presOf" srcId="{DEFE9367-C111-4E4E-8B77-22ECCC1FD20F}" destId="{A21ABBA9-3C18-41ED-94BD-F70F43CA0B27}" srcOrd="0" destOrd="0" presId="urn:microsoft.com/office/officeart/2005/8/layout/radial5"/>
    <dgm:cxn modelId="{A78040FB-426D-1443-ACD3-A15CF5288BBD}" type="presOf" srcId="{582DE7B6-7DCF-4193-B99F-3270702D9351}" destId="{C78A2A16-6CD1-42C8-98A3-176DA098A52E}" srcOrd="1" destOrd="0" presId="urn:microsoft.com/office/officeart/2005/8/layout/radial5"/>
    <dgm:cxn modelId="{C1452DEA-88C9-3543-ACD7-2464C25C46A6}" type="presOf" srcId="{C64A4FD6-761C-4D28-AC81-45DD2A3ED6B1}" destId="{BC2ADB77-3750-4125-A96F-357184951831}" srcOrd="1" destOrd="0" presId="urn:microsoft.com/office/officeart/2005/8/layout/radial5"/>
    <dgm:cxn modelId="{E5F47EF8-0EA8-4CBB-A15B-89E968821E18}" srcId="{3799F2E7-E623-446C-917A-DA04F429961D}" destId="{5A09D490-E625-4E8B-BFA5-4DD6E26A5736}" srcOrd="2" destOrd="0" parTransId="{23410D8F-7E25-4DD0-96F4-19209C7522A3}" sibTransId="{F0CB84F8-341A-493B-AC3C-7EB5ED429252}"/>
    <dgm:cxn modelId="{E576EC57-0129-874C-87EE-632DB967019B}" type="presOf" srcId="{AB75037B-25BE-4631-A0E7-6664BBC0B61A}" destId="{0DFFC2D8-8931-434B-93BB-CFFD1AC81980}" srcOrd="0" destOrd="0" presId="urn:microsoft.com/office/officeart/2005/8/layout/radial5"/>
    <dgm:cxn modelId="{252D9776-5BB3-46B5-9E54-1D83F4EE3FB8}" srcId="{3799F2E7-E623-446C-917A-DA04F429961D}" destId="{AB75037B-25BE-4631-A0E7-6664BBC0B61A}" srcOrd="4" destOrd="0" parTransId="{C64A4FD6-761C-4D28-AC81-45DD2A3ED6B1}" sibTransId="{824062BB-4CDE-4FE0-888B-16E8F27E55F9}"/>
    <dgm:cxn modelId="{0BEF2D8D-B926-5E44-89D2-A4655E790961}" type="presOf" srcId="{9CC1D3AD-2F89-4C19-BDC4-73413366305B}" destId="{707C2012-E023-485D-B369-7F510E594A91}" srcOrd="0" destOrd="0" presId="urn:microsoft.com/office/officeart/2005/8/layout/radial5"/>
    <dgm:cxn modelId="{70E68D34-8D9D-5A47-A665-5C88914CC119}" type="presOf" srcId="{70751106-8BFC-4FF2-9E7D-2AC8A17CC27D}" destId="{D1D25EA6-71DC-4634-BE5B-617C687C354F}" srcOrd="0" destOrd="0" presId="urn:microsoft.com/office/officeart/2005/8/layout/radial5"/>
    <dgm:cxn modelId="{503975CA-BDC0-4B0D-8D07-F217AA777048}" srcId="{3799F2E7-E623-446C-917A-DA04F429961D}" destId="{70751106-8BFC-4FF2-9E7D-2AC8A17CC27D}" srcOrd="3" destOrd="0" parTransId="{C9EE10CF-2812-4503-9544-E3B1F6F68D40}" sibTransId="{7EB1E2AE-C2CE-43F5-9522-BD007754CDE1}"/>
    <dgm:cxn modelId="{BE1F0594-0A52-4E44-8679-C48A23E464DA}" type="presOf" srcId="{3799F2E7-E623-446C-917A-DA04F429961D}" destId="{EF17516A-11EC-4D73-B1E4-2C1E3FAEAE10}" srcOrd="0" destOrd="0" presId="urn:microsoft.com/office/officeart/2005/8/layout/radial5"/>
    <dgm:cxn modelId="{E008FB5E-53A6-8B44-9CED-A63981D54A34}" type="presOf" srcId="{C64A4FD6-761C-4D28-AC81-45DD2A3ED6B1}" destId="{46DE44A8-B30D-4475-B08B-BC6CCF2DACCF}" srcOrd="0" destOrd="0" presId="urn:microsoft.com/office/officeart/2005/8/layout/radial5"/>
    <dgm:cxn modelId="{E9117E62-C9E2-8347-B900-D5AD52F1C295}" type="presOf" srcId="{582DE7B6-7DCF-4193-B99F-3270702D9351}" destId="{0B6D06B8-9595-42DA-B348-937B2CC2EBB5}" srcOrd="0" destOrd="0" presId="urn:microsoft.com/office/officeart/2005/8/layout/radial5"/>
    <dgm:cxn modelId="{F891F385-EAB9-4387-B565-BD78A969FDC3}" srcId="{3799F2E7-E623-446C-917A-DA04F429961D}" destId="{9C7F9C6C-7DE6-498D-A566-425B4CB9ABCE}" srcOrd="0" destOrd="0" parTransId="{582DE7B6-7DCF-4193-B99F-3270702D9351}" sibTransId="{AD8E5DAB-BEF3-41B5-B4FF-ED22D34DD0B4}"/>
    <dgm:cxn modelId="{7DE6027C-0829-524A-AFDE-46AAA2855BA7}" type="presOf" srcId="{5A09D490-E625-4E8B-BFA5-4DD6E26A5736}" destId="{ACE3F48A-0CCE-4875-8B77-11ACFE7354CB}" srcOrd="0" destOrd="0" presId="urn:microsoft.com/office/officeart/2005/8/layout/radial5"/>
    <dgm:cxn modelId="{0D999EDB-F363-A54C-ACF8-84B764E8D44C}" type="presOf" srcId="{C9EE10CF-2812-4503-9544-E3B1F6F68D40}" destId="{EA805391-F4F9-473D-830E-2D84F36E3D8A}" srcOrd="0" destOrd="0" presId="urn:microsoft.com/office/officeart/2005/8/layout/radial5"/>
    <dgm:cxn modelId="{ECC6A60D-10C7-2D43-9299-20307C6B5FF6}" type="presOf" srcId="{DEFE9367-C111-4E4E-8B77-22ECCC1FD20F}" destId="{A7D86B68-B8CA-40CF-9088-9070AF15B6E6}" srcOrd="1" destOrd="0" presId="urn:microsoft.com/office/officeart/2005/8/layout/radial5"/>
    <dgm:cxn modelId="{95D9F076-7793-4634-9594-60DA0AD7A3E7}" srcId="{F5904997-C8C4-4572-B3CE-BF83479F6FD8}" destId="{3799F2E7-E623-446C-917A-DA04F429961D}" srcOrd="0" destOrd="0" parTransId="{ED9E54C9-54FA-409F-A6AE-66FC1D9587C2}" sibTransId="{34DABA66-3155-4216-85F6-3B1768ECB5DF}"/>
    <dgm:cxn modelId="{C285520A-539B-D14B-9537-E5CA78567E60}" type="presOf" srcId="{C9EE10CF-2812-4503-9544-E3B1F6F68D40}" destId="{C14B1274-9A29-46E2-A99D-4A552B0B1988}" srcOrd="1" destOrd="0" presId="urn:microsoft.com/office/officeart/2005/8/layout/radial5"/>
    <dgm:cxn modelId="{73559788-8EAD-4537-9F47-1B7C132C5D62}" srcId="{3799F2E7-E623-446C-917A-DA04F429961D}" destId="{3101094F-79ED-414E-9323-10A7B5F9F2EC}" srcOrd="5" destOrd="0" parTransId="{DEFE9367-C111-4E4E-8B77-22ECCC1FD20F}" sibTransId="{FAE1CB2C-D388-4BDA-95F0-5EDFEDD32427}"/>
    <dgm:cxn modelId="{734EEB18-02F0-8345-B6FB-D3BF79B1B36F}" type="presOf" srcId="{3101094F-79ED-414E-9323-10A7B5F9F2EC}" destId="{D78ED9DA-61D3-4E86-875C-513A62847A4E}" srcOrd="0" destOrd="0" presId="urn:microsoft.com/office/officeart/2005/8/layout/radial5"/>
    <dgm:cxn modelId="{0B770231-E8F1-7D47-92C9-5719D8739AA6}" type="presOf" srcId="{23410D8F-7E25-4DD0-96F4-19209C7522A3}" destId="{2523F76C-9FD2-4EFE-A727-5494DE30EBD2}" srcOrd="0" destOrd="0" presId="urn:microsoft.com/office/officeart/2005/8/layout/radial5"/>
    <dgm:cxn modelId="{6C2B43A6-4649-4E41-B5F3-E9B5FCBE05FB}" type="presOf" srcId="{F5904997-C8C4-4572-B3CE-BF83479F6FD8}" destId="{F3772A00-26A6-4066-A8DF-21F307032A95}" srcOrd="0" destOrd="0" presId="urn:microsoft.com/office/officeart/2005/8/layout/radial5"/>
    <dgm:cxn modelId="{48D01209-246A-5A4F-BD2E-8F280B72E4C7}" type="presParOf" srcId="{F3772A00-26A6-4066-A8DF-21F307032A95}" destId="{EF17516A-11EC-4D73-B1E4-2C1E3FAEAE10}" srcOrd="0" destOrd="0" presId="urn:microsoft.com/office/officeart/2005/8/layout/radial5"/>
    <dgm:cxn modelId="{D24E743C-F8A4-AD4F-82D1-C4E74AAFCEFF}" type="presParOf" srcId="{F3772A00-26A6-4066-A8DF-21F307032A95}" destId="{0B6D06B8-9595-42DA-B348-937B2CC2EBB5}" srcOrd="1" destOrd="0" presId="urn:microsoft.com/office/officeart/2005/8/layout/radial5"/>
    <dgm:cxn modelId="{D4AB8F1C-16D1-EF46-9971-44669FF3D2F8}" type="presParOf" srcId="{0B6D06B8-9595-42DA-B348-937B2CC2EBB5}" destId="{C78A2A16-6CD1-42C8-98A3-176DA098A52E}" srcOrd="0" destOrd="0" presId="urn:microsoft.com/office/officeart/2005/8/layout/radial5"/>
    <dgm:cxn modelId="{2CA6C080-26F9-D14C-8FA0-2405F3C6E790}" type="presParOf" srcId="{F3772A00-26A6-4066-A8DF-21F307032A95}" destId="{14F9FE36-E07C-4993-A113-EBEAFCA4EFF0}" srcOrd="2" destOrd="0" presId="urn:microsoft.com/office/officeart/2005/8/layout/radial5"/>
    <dgm:cxn modelId="{80C26B1C-25CA-DE44-9C6C-3596FF951EC3}" type="presParOf" srcId="{F3772A00-26A6-4066-A8DF-21F307032A95}" destId="{707C2012-E023-485D-B369-7F510E594A91}" srcOrd="3" destOrd="0" presId="urn:microsoft.com/office/officeart/2005/8/layout/radial5"/>
    <dgm:cxn modelId="{FE1AC515-BB66-DD4A-8F0E-554EA798A3B0}" type="presParOf" srcId="{707C2012-E023-485D-B369-7F510E594A91}" destId="{300EDF49-3278-4E4C-8478-0DE586955CE1}" srcOrd="0" destOrd="0" presId="urn:microsoft.com/office/officeart/2005/8/layout/radial5"/>
    <dgm:cxn modelId="{B9BEAD1D-4E74-D244-83C9-E0E97751B1E7}" type="presParOf" srcId="{F3772A00-26A6-4066-A8DF-21F307032A95}" destId="{373FA75B-E25B-4009-B638-42BCD41043B5}" srcOrd="4" destOrd="0" presId="urn:microsoft.com/office/officeart/2005/8/layout/radial5"/>
    <dgm:cxn modelId="{1D51881C-CE02-D146-A149-B82E0687EE70}" type="presParOf" srcId="{F3772A00-26A6-4066-A8DF-21F307032A95}" destId="{2523F76C-9FD2-4EFE-A727-5494DE30EBD2}" srcOrd="5" destOrd="0" presId="urn:microsoft.com/office/officeart/2005/8/layout/radial5"/>
    <dgm:cxn modelId="{DF324D6C-CF21-BA4C-8690-B35DFB33A643}" type="presParOf" srcId="{2523F76C-9FD2-4EFE-A727-5494DE30EBD2}" destId="{D1A534C0-695A-443B-A406-AD4527D6E45A}" srcOrd="0" destOrd="0" presId="urn:microsoft.com/office/officeart/2005/8/layout/radial5"/>
    <dgm:cxn modelId="{02BAA912-45F4-924B-BEAA-409D39FDBD57}" type="presParOf" srcId="{F3772A00-26A6-4066-A8DF-21F307032A95}" destId="{ACE3F48A-0CCE-4875-8B77-11ACFE7354CB}" srcOrd="6" destOrd="0" presId="urn:microsoft.com/office/officeart/2005/8/layout/radial5"/>
    <dgm:cxn modelId="{7C1B5437-3A44-7C4D-A0DC-1E83E4BEC836}" type="presParOf" srcId="{F3772A00-26A6-4066-A8DF-21F307032A95}" destId="{EA805391-F4F9-473D-830E-2D84F36E3D8A}" srcOrd="7" destOrd="0" presId="urn:microsoft.com/office/officeart/2005/8/layout/radial5"/>
    <dgm:cxn modelId="{3E0DBFFD-255B-584F-8B65-33DD100635AD}" type="presParOf" srcId="{EA805391-F4F9-473D-830E-2D84F36E3D8A}" destId="{C14B1274-9A29-46E2-A99D-4A552B0B1988}" srcOrd="0" destOrd="0" presId="urn:microsoft.com/office/officeart/2005/8/layout/radial5"/>
    <dgm:cxn modelId="{EB41C0BC-62CA-704F-B3AA-6977A86DFF28}" type="presParOf" srcId="{F3772A00-26A6-4066-A8DF-21F307032A95}" destId="{D1D25EA6-71DC-4634-BE5B-617C687C354F}" srcOrd="8" destOrd="0" presId="urn:microsoft.com/office/officeart/2005/8/layout/radial5"/>
    <dgm:cxn modelId="{8E9CC7D4-879E-3F4F-9C93-7D536010078E}" type="presParOf" srcId="{F3772A00-26A6-4066-A8DF-21F307032A95}" destId="{46DE44A8-B30D-4475-B08B-BC6CCF2DACCF}" srcOrd="9" destOrd="0" presId="urn:microsoft.com/office/officeart/2005/8/layout/radial5"/>
    <dgm:cxn modelId="{E3CE0E76-D59B-4B41-9188-A70D8C749B68}" type="presParOf" srcId="{46DE44A8-B30D-4475-B08B-BC6CCF2DACCF}" destId="{BC2ADB77-3750-4125-A96F-357184951831}" srcOrd="0" destOrd="0" presId="urn:microsoft.com/office/officeart/2005/8/layout/radial5"/>
    <dgm:cxn modelId="{2CB143B0-6251-C44C-872C-07FBA9223B33}" type="presParOf" srcId="{F3772A00-26A6-4066-A8DF-21F307032A95}" destId="{0DFFC2D8-8931-434B-93BB-CFFD1AC81980}" srcOrd="10" destOrd="0" presId="urn:microsoft.com/office/officeart/2005/8/layout/radial5"/>
    <dgm:cxn modelId="{48B3833A-8B4C-ED4D-A0F8-E741CC464FC9}" type="presParOf" srcId="{F3772A00-26A6-4066-A8DF-21F307032A95}" destId="{A21ABBA9-3C18-41ED-94BD-F70F43CA0B27}" srcOrd="11" destOrd="0" presId="urn:microsoft.com/office/officeart/2005/8/layout/radial5"/>
    <dgm:cxn modelId="{4CD48879-0FE7-AA4E-A168-3D9CCEA27FD6}" type="presParOf" srcId="{A21ABBA9-3C18-41ED-94BD-F70F43CA0B27}" destId="{A7D86B68-B8CA-40CF-9088-9070AF15B6E6}" srcOrd="0" destOrd="0" presId="urn:microsoft.com/office/officeart/2005/8/layout/radial5"/>
    <dgm:cxn modelId="{FA983DDC-F055-EA48-B5F8-E6A88347C56A}" type="presParOf" srcId="{F3772A00-26A6-4066-A8DF-21F307032A95}" destId="{D78ED9DA-61D3-4E86-875C-513A62847A4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7516A-11EC-4D73-B1E4-2C1E3FAEAE10}">
      <dsp:nvSpPr>
        <dsp:cNvPr id="0" name=""/>
        <dsp:cNvSpPr/>
      </dsp:nvSpPr>
      <dsp:spPr>
        <a:xfrm>
          <a:off x="3551927" y="2310043"/>
          <a:ext cx="1644608" cy="16446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 smtClean="0"/>
            <a:t>Evidence for the Big Bang</a:t>
          </a:r>
          <a:endParaRPr lang="en-CA" sz="2400" kern="1200" dirty="0"/>
        </a:p>
      </dsp:txBody>
      <dsp:txXfrm>
        <a:off x="3792774" y="2550890"/>
        <a:ext cx="1162914" cy="1162914"/>
      </dsp:txXfrm>
    </dsp:sp>
    <dsp:sp modelId="{0B6D06B8-9595-42DA-B348-937B2CC2EBB5}">
      <dsp:nvSpPr>
        <dsp:cNvPr id="0" name=""/>
        <dsp:cNvSpPr/>
      </dsp:nvSpPr>
      <dsp:spPr>
        <a:xfrm rot="16200000">
          <a:off x="4199188" y="1710097"/>
          <a:ext cx="350087" cy="55916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900" kern="1200"/>
        </a:p>
      </dsp:txBody>
      <dsp:txXfrm>
        <a:off x="4251701" y="1874443"/>
        <a:ext cx="245061" cy="335500"/>
      </dsp:txXfrm>
    </dsp:sp>
    <dsp:sp modelId="{14F9FE36-E07C-4993-A113-EBEAFCA4EFF0}">
      <dsp:nvSpPr>
        <dsp:cNvPr id="0" name=""/>
        <dsp:cNvSpPr/>
      </dsp:nvSpPr>
      <dsp:spPr>
        <a:xfrm>
          <a:off x="3551927" y="4893"/>
          <a:ext cx="1644608" cy="16446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400" kern="1200" dirty="0"/>
        </a:p>
      </dsp:txBody>
      <dsp:txXfrm>
        <a:off x="3792774" y="245740"/>
        <a:ext cx="1162914" cy="1162914"/>
      </dsp:txXfrm>
    </dsp:sp>
    <dsp:sp modelId="{707C2012-E023-485D-B369-7F510E594A91}">
      <dsp:nvSpPr>
        <dsp:cNvPr id="0" name=""/>
        <dsp:cNvSpPr/>
      </dsp:nvSpPr>
      <dsp:spPr>
        <a:xfrm rot="19800000">
          <a:off x="5188767" y="2281431"/>
          <a:ext cx="350087" cy="55916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900" kern="1200"/>
        </a:p>
      </dsp:txBody>
      <dsp:txXfrm>
        <a:off x="5195802" y="2419521"/>
        <a:ext cx="245061" cy="335500"/>
      </dsp:txXfrm>
    </dsp:sp>
    <dsp:sp modelId="{373FA75B-E25B-4009-B638-42BCD41043B5}">
      <dsp:nvSpPr>
        <dsp:cNvPr id="0" name=""/>
        <dsp:cNvSpPr/>
      </dsp:nvSpPr>
      <dsp:spPr>
        <a:xfrm>
          <a:off x="5548246" y="1157468"/>
          <a:ext cx="1644608" cy="16446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400" kern="1200" dirty="0"/>
        </a:p>
      </dsp:txBody>
      <dsp:txXfrm>
        <a:off x="5789093" y="1398315"/>
        <a:ext cx="1162914" cy="1162914"/>
      </dsp:txXfrm>
    </dsp:sp>
    <dsp:sp modelId="{2523F76C-9FD2-4EFE-A727-5494DE30EBD2}">
      <dsp:nvSpPr>
        <dsp:cNvPr id="0" name=""/>
        <dsp:cNvSpPr/>
      </dsp:nvSpPr>
      <dsp:spPr>
        <a:xfrm rot="1800000">
          <a:off x="5188767" y="3424098"/>
          <a:ext cx="350087" cy="55916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900" kern="1200"/>
        </a:p>
      </dsp:txBody>
      <dsp:txXfrm>
        <a:off x="5195802" y="3509675"/>
        <a:ext cx="245061" cy="335500"/>
      </dsp:txXfrm>
    </dsp:sp>
    <dsp:sp modelId="{ACE3F48A-0CCE-4875-8B77-11ACFE7354CB}">
      <dsp:nvSpPr>
        <dsp:cNvPr id="0" name=""/>
        <dsp:cNvSpPr/>
      </dsp:nvSpPr>
      <dsp:spPr>
        <a:xfrm>
          <a:off x="5548246" y="3462618"/>
          <a:ext cx="1644608" cy="16446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400" kern="1200"/>
        </a:p>
      </dsp:txBody>
      <dsp:txXfrm>
        <a:off x="5789093" y="3703465"/>
        <a:ext cx="1162914" cy="1162914"/>
      </dsp:txXfrm>
    </dsp:sp>
    <dsp:sp modelId="{EA805391-F4F9-473D-830E-2D84F36E3D8A}">
      <dsp:nvSpPr>
        <dsp:cNvPr id="0" name=""/>
        <dsp:cNvSpPr/>
      </dsp:nvSpPr>
      <dsp:spPr>
        <a:xfrm rot="5400000">
          <a:off x="4199188" y="3995431"/>
          <a:ext cx="350087" cy="55916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900" kern="1200"/>
        </a:p>
      </dsp:txBody>
      <dsp:txXfrm>
        <a:off x="4251701" y="4054751"/>
        <a:ext cx="245061" cy="335500"/>
      </dsp:txXfrm>
    </dsp:sp>
    <dsp:sp modelId="{D1D25EA6-71DC-4634-BE5B-617C687C354F}">
      <dsp:nvSpPr>
        <dsp:cNvPr id="0" name=""/>
        <dsp:cNvSpPr/>
      </dsp:nvSpPr>
      <dsp:spPr>
        <a:xfrm>
          <a:off x="3551927" y="4615193"/>
          <a:ext cx="1644608" cy="16446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400" kern="1200" dirty="0"/>
        </a:p>
      </dsp:txBody>
      <dsp:txXfrm>
        <a:off x="3792774" y="4856040"/>
        <a:ext cx="1162914" cy="1162914"/>
      </dsp:txXfrm>
    </dsp:sp>
    <dsp:sp modelId="{46DE44A8-B30D-4475-B08B-BC6CCF2DACCF}">
      <dsp:nvSpPr>
        <dsp:cNvPr id="0" name=""/>
        <dsp:cNvSpPr/>
      </dsp:nvSpPr>
      <dsp:spPr>
        <a:xfrm rot="9000000">
          <a:off x="3209609" y="3424098"/>
          <a:ext cx="350087" cy="55916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900" kern="1200"/>
        </a:p>
      </dsp:txBody>
      <dsp:txXfrm rot="10800000">
        <a:off x="3307600" y="3509675"/>
        <a:ext cx="245061" cy="335500"/>
      </dsp:txXfrm>
    </dsp:sp>
    <dsp:sp modelId="{0DFFC2D8-8931-434B-93BB-CFFD1AC81980}">
      <dsp:nvSpPr>
        <dsp:cNvPr id="0" name=""/>
        <dsp:cNvSpPr/>
      </dsp:nvSpPr>
      <dsp:spPr>
        <a:xfrm>
          <a:off x="1555608" y="3462618"/>
          <a:ext cx="1644608" cy="16446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400" kern="1200"/>
        </a:p>
      </dsp:txBody>
      <dsp:txXfrm>
        <a:off x="1796455" y="3703465"/>
        <a:ext cx="1162914" cy="1162914"/>
      </dsp:txXfrm>
    </dsp:sp>
    <dsp:sp modelId="{A21ABBA9-3C18-41ED-94BD-F70F43CA0B27}">
      <dsp:nvSpPr>
        <dsp:cNvPr id="0" name=""/>
        <dsp:cNvSpPr/>
      </dsp:nvSpPr>
      <dsp:spPr>
        <a:xfrm rot="12600000">
          <a:off x="3209609" y="2281431"/>
          <a:ext cx="350087" cy="55916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900" kern="1200"/>
        </a:p>
      </dsp:txBody>
      <dsp:txXfrm rot="10800000">
        <a:off x="3307600" y="2419521"/>
        <a:ext cx="245061" cy="335500"/>
      </dsp:txXfrm>
    </dsp:sp>
    <dsp:sp modelId="{D78ED9DA-61D3-4E86-875C-513A62847A4E}">
      <dsp:nvSpPr>
        <dsp:cNvPr id="0" name=""/>
        <dsp:cNvSpPr/>
      </dsp:nvSpPr>
      <dsp:spPr>
        <a:xfrm>
          <a:off x="1555608" y="1157468"/>
          <a:ext cx="1644608" cy="16446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400" kern="1200"/>
        </a:p>
      </dsp:txBody>
      <dsp:txXfrm>
        <a:off x="1796455" y="1398315"/>
        <a:ext cx="1162914" cy="1162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C2ED-1A59-9C48-8071-EDDDA930C6C0}" type="datetimeFigureOut">
              <a:rPr lang="en-US" smtClean="0"/>
              <a:t>5/16/15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EB8C6-657C-4B46-A871-DAC225BC0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34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Formation of the Big Bang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(Brian Cox)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33BB831-8152-B948-B01D-BDE02FE95F07}" type="slidenum">
              <a:rPr lang="en-GB" altLang="en-US">
                <a:latin typeface="Calibri" charset="0"/>
              </a:rPr>
              <a:pPr eaLnBrk="1" hangingPunct="1"/>
              <a:t>11</a:t>
            </a:fld>
            <a:endParaRPr lang="en-GB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725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Electromagnetic spectrum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(NASA)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209B208-DE99-5645-AB8A-BE05221B435B}" type="slidenum">
              <a:rPr lang="en-GB" altLang="en-US">
                <a:latin typeface="Calibri" charset="0"/>
              </a:rPr>
              <a:pPr eaLnBrk="1" hangingPunct="1"/>
              <a:t>14</a:t>
            </a:fld>
            <a:endParaRPr lang="en-GB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80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Line spectra and red-shift</a:t>
            </a:r>
          </a:p>
          <a:p>
            <a:r>
              <a:rPr lang="en-GB" altLang="en-US"/>
              <a:t>(NASA)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7A5FBBA-7DE9-C54F-8669-880A52226208}" type="slidenum">
              <a:rPr lang="en-GB" altLang="en-US">
                <a:latin typeface="Calibri" charset="0"/>
              </a:rPr>
              <a:pPr eaLnBrk="1" hangingPunct="1"/>
              <a:t>17</a:t>
            </a:fld>
            <a:endParaRPr lang="en-GB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1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194E-8844-473D-947A-0C3A3D980AEF}" type="datetimeFigureOut">
              <a:rPr lang="en-CA" smtClean="0"/>
              <a:pPr/>
              <a:t>2015-05-16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DED4-6321-426B-BFA0-4EA2BB93ACB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194E-8844-473D-947A-0C3A3D980AEF}" type="datetimeFigureOut">
              <a:rPr lang="en-CA" smtClean="0"/>
              <a:pPr/>
              <a:t>2015-05-16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DED4-6321-426B-BFA0-4EA2BB93ACB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194E-8844-473D-947A-0C3A3D980AEF}" type="datetimeFigureOut">
              <a:rPr lang="en-CA" smtClean="0"/>
              <a:pPr/>
              <a:t>2015-05-16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DED4-6321-426B-BFA0-4EA2BB93ACB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194E-8844-473D-947A-0C3A3D980AEF}" type="datetimeFigureOut">
              <a:rPr lang="en-CA" smtClean="0"/>
              <a:pPr/>
              <a:t>2015-05-16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DED4-6321-426B-BFA0-4EA2BB93ACB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194E-8844-473D-947A-0C3A3D980AEF}" type="datetimeFigureOut">
              <a:rPr lang="en-CA" smtClean="0"/>
              <a:pPr/>
              <a:t>2015-05-16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DED4-6321-426B-BFA0-4EA2BB93ACB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194E-8844-473D-947A-0C3A3D980AEF}" type="datetimeFigureOut">
              <a:rPr lang="en-CA" smtClean="0"/>
              <a:pPr/>
              <a:t>2015-05-16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DED4-6321-426B-BFA0-4EA2BB93ACB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194E-8844-473D-947A-0C3A3D980AEF}" type="datetimeFigureOut">
              <a:rPr lang="en-CA" smtClean="0"/>
              <a:pPr/>
              <a:t>2015-05-16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DED4-6321-426B-BFA0-4EA2BB93ACB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194E-8844-473D-947A-0C3A3D980AEF}" type="datetimeFigureOut">
              <a:rPr lang="en-CA" smtClean="0"/>
              <a:pPr/>
              <a:t>2015-05-16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DED4-6321-426B-BFA0-4EA2BB93ACB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194E-8844-473D-947A-0C3A3D980AEF}" type="datetimeFigureOut">
              <a:rPr lang="en-CA" smtClean="0"/>
              <a:pPr/>
              <a:t>2015-05-16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DED4-6321-426B-BFA0-4EA2BB93ACB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194E-8844-473D-947A-0C3A3D980AEF}" type="datetimeFigureOut">
              <a:rPr lang="en-CA" smtClean="0"/>
              <a:pPr/>
              <a:t>2015-05-16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DED4-6321-426B-BFA0-4EA2BB93ACB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194E-8844-473D-947A-0C3A3D980AEF}" type="datetimeFigureOut">
              <a:rPr lang="en-CA" smtClean="0"/>
              <a:pPr/>
              <a:t>2015-05-16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DED4-6321-426B-BFA0-4EA2BB93ACB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9194E-8844-473D-947A-0C3A3D980AEF}" type="datetimeFigureOut">
              <a:rPr lang="en-CA" smtClean="0"/>
              <a:pPr/>
              <a:t>2015-05-16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0DED4-6321-426B-BFA0-4EA2BB93ACB4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ADD06"/>
                </a:solidFill>
                <a:ea typeface="ＭＳ Ｐゴシック" pitchFamily="1" charset="-128"/>
                <a:cs typeface="ＭＳ Ｐゴシック" pitchFamily="1" charset="-128"/>
              </a:rPr>
              <a:t>General Concepts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ADD06"/>
                </a:solidFill>
                <a:ea typeface="ＭＳ Ｐゴシック" pitchFamily="1" charset="-128"/>
                <a:cs typeface="ＭＳ Ｐゴシック" pitchFamily="1" charset="-128"/>
              </a:rPr>
              <a:t>The Universe began with an explosion, the big bang, over 13 billion years ago.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FADD06"/>
              </a:solidFill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ADD06"/>
                </a:solidFill>
                <a:ea typeface="ＭＳ Ｐゴシック" pitchFamily="1" charset="-128"/>
                <a:cs typeface="ＭＳ Ｐゴシック" pitchFamily="1" charset="-128"/>
              </a:rPr>
              <a:t>Our galaxy, the Milky Way, contains billions of stars and the universe contains billions of galaxies.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rgbClr val="FADD06"/>
              </a:solidFill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ADD06"/>
                </a:solidFill>
                <a:ea typeface="ＭＳ Ｐゴシック" pitchFamily="1" charset="-128"/>
                <a:cs typeface="ＭＳ Ｐゴシック" pitchFamily="1" charset="-128"/>
              </a:rPr>
              <a:t>Stars differ from each other in size, temperature and age.  Our Sun is a medium-sized star.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rgbClr val="FADD06"/>
              </a:solidFill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469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45016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latin typeface="Chalkduster" charset="0"/>
                <a:ea typeface="Chalkduster" charset="0"/>
                <a:cs typeface="Chalkduster" charset="0"/>
              </a:rPr>
              <a:t>Misconceptions about the Big Bang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000" dirty="0">
                <a:solidFill>
                  <a:schemeClr val="bg1">
                    <a:lumMod val="75000"/>
                  </a:schemeClr>
                </a:solidFill>
              </a:rPr>
              <a:t>there was no explosion; there was (and continues to be) an expansion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</a:rPr>
              <a:t>Rather than imagining a balloon popping and releasing its contents, imagine a balloon expanding: an infinitesimally small balloon expanding to the size of our current universe</a:t>
            </a:r>
          </a:p>
          <a:p>
            <a:pPr>
              <a:lnSpc>
                <a:spcPct val="90000"/>
              </a:lnSpc>
            </a:pPr>
            <a:r>
              <a:rPr lang="en-US" altLang="en-US" sz="3000" dirty="0">
                <a:solidFill>
                  <a:schemeClr val="bg1">
                    <a:lumMod val="75000"/>
                  </a:schemeClr>
                </a:solidFill>
              </a:rPr>
              <a:t>we tend to image the singularity as a little fireball appearing somewhere in space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</a:rPr>
              <a:t>space began inside of the singularity. Prior to the singularity, </a:t>
            </a:r>
            <a:r>
              <a:rPr lang="en-US" altLang="en-US" sz="2600" i="1" dirty="0">
                <a:solidFill>
                  <a:schemeClr val="bg1">
                    <a:lumMod val="75000"/>
                  </a:schemeClr>
                </a:solidFill>
              </a:rPr>
              <a:t>nothing</a:t>
            </a:r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</a:rPr>
              <a:t> existed, not space, time, matter, or energy - nothing.</a:t>
            </a:r>
          </a:p>
          <a:p>
            <a:pPr>
              <a:lnSpc>
                <a:spcPct val="90000"/>
              </a:lnSpc>
            </a:pP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95613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23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89513899"/>
              </p:ext>
            </p:extLst>
          </p:nvPr>
        </p:nvGraphicFramePr>
        <p:xfrm>
          <a:off x="0" y="260648"/>
          <a:ext cx="8748464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522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Evidence to Support the Theory</a:t>
            </a:r>
            <a:endParaRPr lang="en-C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024" y="620688"/>
            <a:ext cx="8784976" cy="4752528"/>
          </a:xfrm>
        </p:spPr>
        <p:txBody>
          <a:bodyPr>
            <a:normAutofit/>
          </a:bodyPr>
          <a:lstStyle/>
          <a:p>
            <a:pPr>
              <a:buNone/>
            </a:pPr>
            <a:endParaRPr lang="en-CA" sz="2800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C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en-CA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Redshift Spectra and Hubble’s Law</a:t>
            </a:r>
          </a:p>
          <a:p>
            <a:pPr>
              <a:buNone/>
            </a:pPr>
            <a:endParaRPr lang="en-CA" sz="1200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Edwin Hubble observed the line spectra from many different galaxies in the sky</a:t>
            </a:r>
          </a:p>
          <a:p>
            <a:pPr>
              <a:lnSpc>
                <a:spcPct val="80000"/>
              </a:lnSpc>
              <a:buNone/>
            </a:pPr>
            <a:endParaRPr lang="en-US" sz="8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most of the spectra for the galaxies were shifted towards the red end of the spectrum – a </a:t>
            </a:r>
            <a:r>
              <a:rPr lang="en-US" sz="2800" dirty="0" err="1" smtClean="0">
                <a:solidFill>
                  <a:schemeClr val="bg1"/>
                </a:solidFill>
              </a:rPr>
              <a:t>redshift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en-US" sz="8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Hubble concluded that if most of the galaxies were </a:t>
            </a:r>
            <a:r>
              <a:rPr lang="en-US" sz="2800" dirty="0" err="1" smtClean="0">
                <a:solidFill>
                  <a:schemeClr val="bg1"/>
                </a:solidFill>
              </a:rPr>
              <a:t>redshifted</a:t>
            </a:r>
            <a:r>
              <a:rPr lang="en-US" sz="2800" dirty="0" smtClean="0">
                <a:solidFill>
                  <a:schemeClr val="bg1"/>
                </a:solidFill>
              </a:rPr>
              <a:t>, they must be receding in all directions and the universe is expanding from a single point – BIG BANG</a:t>
            </a:r>
          </a:p>
          <a:p>
            <a:pPr>
              <a:buNone/>
            </a:pPr>
            <a:endParaRPr lang="en-CA" sz="28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879176"/>
            <a:ext cx="5184576" cy="197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EM_Spectrum3-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0"/>
            <a:ext cx="9144000" cy="654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01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7848600" cy="5638800"/>
          </a:xfrm>
        </p:spPr>
        <p:txBody>
          <a:bodyPr/>
          <a:lstStyle/>
          <a:p>
            <a:pPr marL="231775" indent="-231775" eaLnBrk="1" hangingPunct="1"/>
            <a:r>
              <a:rPr lang="en-US" sz="2400" dirty="0">
                <a:solidFill>
                  <a:srgbClr val="FF0000"/>
                </a:solidFill>
                <a:ea typeface="ＭＳ Ｐゴシック" pitchFamily="1" charset="-128"/>
                <a:cs typeface="ＭＳ Ｐゴシック" pitchFamily="1" charset="-128"/>
              </a:rPr>
              <a:t>Doppler Effect – the apparent shift in the wavelength of energy from objects as they move toward or away from the observer.</a:t>
            </a:r>
          </a:p>
          <a:p>
            <a:pPr marL="231775" indent="-231775" eaLnBrk="1" hangingPunct="1"/>
            <a:endParaRPr lang="en-US" sz="1000" u="sng" dirty="0">
              <a:ea typeface="ＭＳ Ｐゴシック" pitchFamily="1" charset="-128"/>
              <a:cs typeface="ＭＳ Ｐゴシック" pitchFamily="1" charset="-128"/>
            </a:endParaRPr>
          </a:p>
          <a:p>
            <a:pPr marL="855663" lvl="2" indent="-390525" eaLnBrk="1" hangingPunct="1">
              <a:buFont typeface="Arial" pitchFamily="1" charset="0"/>
              <a:buChar char="−"/>
            </a:pPr>
            <a:r>
              <a:rPr lang="en-US" dirty="0">
                <a:solidFill>
                  <a:srgbClr val="FF0000"/>
                </a:solidFill>
                <a:ea typeface="ＭＳ Ｐゴシック" pitchFamily="1" charset="-128"/>
              </a:rPr>
              <a:t>red shift –</a:t>
            </a:r>
            <a:r>
              <a:rPr lang="en-US" dirty="0" smtClean="0">
                <a:solidFill>
                  <a:srgbClr val="FF0000"/>
                </a:solidFill>
                <a:ea typeface="ＭＳ Ｐゴシック" pitchFamily="1" charset="-128"/>
              </a:rPr>
              <a:t> object is moving away from you</a:t>
            </a:r>
          </a:p>
          <a:p>
            <a:pPr marL="855663" lvl="2" indent="-390525" eaLnBrk="1" hangingPunct="1">
              <a:buFontTx/>
              <a:buNone/>
            </a:pPr>
            <a:r>
              <a:rPr lang="en-US" dirty="0" smtClean="0">
                <a:ea typeface="ＭＳ Ｐゴシック" pitchFamily="1" charset="-128"/>
              </a:rPr>
              <a:t>	the </a:t>
            </a:r>
            <a:r>
              <a:rPr lang="en-US" dirty="0">
                <a:ea typeface="ＭＳ Ｐゴシック" pitchFamily="1" charset="-128"/>
              </a:rPr>
              <a:t>apparent shift toward the red end of the EM spectrum</a:t>
            </a:r>
            <a:endParaRPr lang="en-US" dirty="0" smtClean="0">
              <a:solidFill>
                <a:srgbClr val="000000"/>
              </a:solidFill>
              <a:ea typeface="ＭＳ Ｐゴシック" pitchFamily="1" charset="-128"/>
            </a:endParaRPr>
          </a:p>
          <a:p>
            <a:pPr marL="855663" lvl="2" indent="-390525" eaLnBrk="1" hangingPunct="1">
              <a:buFont typeface="Arial" pitchFamily="1" charset="0"/>
              <a:buChar char="−"/>
            </a:pPr>
            <a:r>
              <a:rPr lang="en-US" dirty="0" smtClean="0">
                <a:solidFill>
                  <a:srgbClr val="0000FF"/>
                </a:solidFill>
                <a:ea typeface="ＭＳ Ｐゴシック" pitchFamily="1" charset="-128"/>
              </a:rPr>
              <a:t>blue shift – object is moving towards you</a:t>
            </a:r>
          </a:p>
          <a:p>
            <a:pPr marL="855663" lvl="2" indent="-390525" eaLnBrk="1" hangingPunct="1">
              <a:buFontTx/>
              <a:buNone/>
            </a:pPr>
            <a:r>
              <a:rPr lang="en-US" dirty="0" smtClean="0">
                <a:solidFill>
                  <a:srgbClr val="0000FF"/>
                </a:solidFill>
                <a:ea typeface="ＭＳ Ｐゴシック" pitchFamily="1" charset="-128"/>
              </a:rPr>
              <a:t>	</a:t>
            </a:r>
            <a:r>
              <a:rPr lang="en-US" dirty="0" smtClean="0">
                <a:solidFill>
                  <a:srgbClr val="000000"/>
                </a:solidFill>
                <a:ea typeface="ＭＳ Ｐゴシック" pitchFamily="1" charset="-128"/>
              </a:rPr>
              <a:t>the </a:t>
            </a:r>
            <a:r>
              <a:rPr lang="en-US" dirty="0">
                <a:solidFill>
                  <a:srgbClr val="000000"/>
                </a:solidFill>
                <a:ea typeface="ＭＳ Ｐゴシック" pitchFamily="1" charset="-128"/>
              </a:rPr>
              <a:t>apparent shift toward the blue end of the EM spectrum</a:t>
            </a:r>
          </a:p>
          <a:p>
            <a:pPr marL="855663" lvl="2" indent="-390525" eaLnBrk="1" hangingPunct="1">
              <a:buFontTx/>
              <a:buNone/>
            </a:pPr>
            <a:endParaRPr lang="en-US" dirty="0">
              <a:ea typeface="ＭＳ Ｐゴシック" pitchFamily="1" charset="-128"/>
            </a:endParaRPr>
          </a:p>
          <a:p>
            <a:pPr marL="855663" lvl="2" indent="-390525" eaLnBrk="1" hangingPunct="1">
              <a:buFontTx/>
              <a:buNone/>
            </a:pPr>
            <a:endParaRPr lang="en-US" sz="2000" dirty="0">
              <a:ea typeface="ＭＳ Ｐゴシック" pitchFamily="1" charset="-128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81000" y="90488"/>
            <a:ext cx="6248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Determining Star Motion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46300" y="4394200"/>
            <a:ext cx="6388100" cy="2235200"/>
            <a:chOff x="1701" y="4684"/>
            <a:chExt cx="10059" cy="3520"/>
          </a:xfrm>
        </p:grpSpPr>
        <p:pic>
          <p:nvPicPr>
            <p:cNvPr id="52230" name="Picture 5" descr="rainbow-dopl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41" y="4684"/>
              <a:ext cx="5220" cy="3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31" name="AutoShape 6"/>
            <p:cNvSpPr>
              <a:spLocks/>
            </p:cNvSpPr>
            <p:nvPr/>
          </p:nvSpPr>
          <p:spPr bwMode="auto">
            <a:xfrm>
              <a:off x="9261" y="4760"/>
              <a:ext cx="900" cy="2984"/>
            </a:xfrm>
            <a:prstGeom prst="rightBrace">
              <a:avLst>
                <a:gd name="adj1" fmla="val 2763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32" name="AutoShape 7"/>
            <p:cNvSpPr>
              <a:spLocks/>
            </p:cNvSpPr>
            <p:nvPr/>
          </p:nvSpPr>
          <p:spPr bwMode="auto">
            <a:xfrm rot="10800000">
              <a:off x="3141" y="4760"/>
              <a:ext cx="900" cy="2984"/>
            </a:xfrm>
            <a:prstGeom prst="rightBrace">
              <a:avLst>
                <a:gd name="adj1" fmla="val 2763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33" name="Text Box 8"/>
            <p:cNvSpPr txBox="1">
              <a:spLocks noChangeArrowheads="1"/>
            </p:cNvSpPr>
            <p:nvPr/>
          </p:nvSpPr>
          <p:spPr bwMode="auto">
            <a:xfrm>
              <a:off x="1701" y="5764"/>
              <a:ext cx="144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/>
                <a:t>BLUE</a:t>
              </a:r>
            </a:p>
            <a:p>
              <a:pPr algn="ctr"/>
              <a:r>
                <a:rPr lang="en-US" sz="1200"/>
                <a:t>end of the Spectrum</a:t>
              </a:r>
              <a:endParaRPr lang="en-US"/>
            </a:p>
          </p:txBody>
        </p:sp>
        <p:sp>
          <p:nvSpPr>
            <p:cNvPr id="52234" name="Text Box 9"/>
            <p:cNvSpPr txBox="1">
              <a:spLocks noChangeArrowheads="1"/>
            </p:cNvSpPr>
            <p:nvPr/>
          </p:nvSpPr>
          <p:spPr bwMode="auto">
            <a:xfrm>
              <a:off x="10140" y="5840"/>
              <a:ext cx="162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/>
                <a:t>RED</a:t>
              </a:r>
            </a:p>
            <a:p>
              <a:pPr algn="ctr"/>
              <a:r>
                <a:rPr lang="en-US" sz="1200"/>
                <a:t>end of the Spectrum</a:t>
              </a:r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3" y="1905000"/>
            <a:ext cx="910748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15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redshift di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533400"/>
            <a:ext cx="51816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Picture 5">
            <a:hlinkClick r:id="" action="ppaction://noaction"/>
          </p:cNvPr>
          <p:cNvSpPr>
            <a:spLocks noChangeAspect="1" noChangeArrowheads="1"/>
          </p:cNvSpPr>
          <p:nvPr/>
        </p:nvSpPr>
        <p:spPr bwMode="auto">
          <a:xfrm>
            <a:off x="8305800" y="5791200"/>
            <a:ext cx="6762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8" name="TextBox 4"/>
          <p:cNvSpPr txBox="1">
            <a:spLocks noChangeArrowheads="1"/>
          </p:cNvSpPr>
          <p:nvPr/>
        </p:nvSpPr>
        <p:spPr bwMode="auto">
          <a:xfrm>
            <a:off x="914400" y="4724400"/>
            <a:ext cx="7086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The farther a galaxy is away from Earth, the greater the red-shift.  Therefore, galaxies far away are moving away faster!</a:t>
            </a:r>
          </a:p>
        </p:txBody>
      </p:sp>
    </p:spTree>
    <p:extLst>
      <p:ext uri="{BB962C8B-B14F-4D97-AF65-F5344CB8AC3E}">
        <p14:creationId xmlns:p14="http://schemas.microsoft.com/office/powerpoint/2010/main" val="188104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054350"/>
            <a:ext cx="561975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757488"/>
            <a:ext cx="20367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0" y="192881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sv-SE" altLang="en-US" sz="2400">
                <a:solidFill>
                  <a:schemeClr val="bg1"/>
                </a:solidFill>
                <a:latin typeface="Calibri" charset="0"/>
              </a:rPr>
              <a:t>	 Hydrogen 	  Iron 	    Sodium       Hydrogen        Oxygen</a:t>
            </a:r>
            <a:endParaRPr lang="en-GB" altLang="en-US" sz="2400">
              <a:solidFill>
                <a:schemeClr val="bg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48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Evidence to support the...</a:t>
            </a:r>
            <a:endParaRPr lang="en-C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pPr>
              <a:buNone/>
            </a:pPr>
            <a:endParaRPr lang="en-C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2"/>
            <a:ext cx="832092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is the Big Bang Theory?</a:t>
            </a:r>
            <a:endParaRPr lang="en-C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47302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C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13.7 billion years ago the universe formed when an infinitely dense point suddenly and rapidly expanded in a single moment.</a:t>
            </a:r>
            <a:endParaRPr lang="en-C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628800"/>
            <a:ext cx="28003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4" descr="C:\Lucifer\Talks Popular\Universe Young and Hot\chro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328592" cy="6939562"/>
          </a:xfrm>
          <a:prstGeom prst="rect">
            <a:avLst/>
          </a:prstGeom>
          <a:noFill/>
        </p:spPr>
      </p:pic>
      <p:pic>
        <p:nvPicPr>
          <p:cNvPr id="5" name="Content Placeholder 4" descr="bigbang2.jpg"/>
          <p:cNvPicPr>
            <a:picLocks/>
          </p:cNvPicPr>
          <p:nvPr/>
        </p:nvPicPr>
        <p:blipFill>
          <a:blip r:embed="rId3"/>
          <a:srcRect l="510" r="143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>
                <a:solidFill>
                  <a:srgbClr val="FFFF00"/>
                </a:solidFill>
              </a:rPr>
              <a:t>Time begins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191000" cy="5334000"/>
          </a:xfrm>
        </p:spPr>
        <p:txBody>
          <a:bodyPr>
            <a:normAutofit/>
          </a:bodyPr>
          <a:lstStyle/>
          <a:p>
            <a:r>
              <a:rPr lang="en-US" altLang="en-US" sz="3000" dirty="0">
                <a:solidFill>
                  <a:schemeClr val="bg1">
                    <a:lumMod val="75000"/>
                  </a:schemeClr>
                </a:solidFill>
              </a:rPr>
              <a:t>The universe begins ~13.7 Billion years ago</a:t>
            </a:r>
          </a:p>
          <a:p>
            <a:r>
              <a:rPr lang="en-US" altLang="en-US" sz="3000" dirty="0">
                <a:solidFill>
                  <a:schemeClr val="bg1">
                    <a:lumMod val="75000"/>
                  </a:schemeClr>
                </a:solidFill>
              </a:rPr>
              <a:t>The universe begins as the size of a single atom</a:t>
            </a:r>
          </a:p>
          <a:p>
            <a:r>
              <a:rPr lang="en-US" altLang="en-US" sz="3000" dirty="0">
                <a:solidFill>
                  <a:schemeClr val="bg1">
                    <a:lumMod val="75000"/>
                  </a:schemeClr>
                </a:solidFill>
              </a:rPr>
              <a:t>The universe began as a </a:t>
            </a:r>
            <a:r>
              <a:rPr lang="en-US" altLang="en-US" sz="3000" u="sng" dirty="0">
                <a:solidFill>
                  <a:schemeClr val="bg1">
                    <a:lumMod val="75000"/>
                  </a:schemeClr>
                </a:solidFill>
              </a:rPr>
              <a:t>violent expansion</a:t>
            </a:r>
          </a:p>
          <a:p>
            <a:pPr lvl="1"/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</a:rPr>
              <a:t>All matter and space were created from a single point of pure energy in an instant</a:t>
            </a:r>
          </a:p>
          <a:p>
            <a:pPr lvl="1">
              <a:buFont typeface="Arial" charset="0"/>
              <a:buNone/>
            </a:pPr>
            <a:endParaRPr lang="en-US" altLang="en-US" sz="2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075" name="Picture 5" descr="big-ban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8800"/>
            <a:ext cx="502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41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81800" cy="1143000"/>
          </a:xfrm>
        </p:spPr>
        <p:txBody>
          <a:bodyPr/>
          <a:lstStyle/>
          <a:p>
            <a:r>
              <a:rPr lang="en-US" altLang="en-US" sz="5400" baseline="30000">
                <a:latin typeface="Tahoma" charset="0"/>
              </a:rPr>
              <a:t> </a:t>
            </a:r>
            <a:r>
              <a:rPr lang="en-US" altLang="en-US" sz="5400" u="sng" baseline="30000">
                <a:solidFill>
                  <a:srgbClr val="FFFF00"/>
                </a:solidFill>
                <a:latin typeface="Tahoma" charset="0"/>
              </a:rPr>
              <a:t>~ 3 minutes </a:t>
            </a:r>
            <a:r>
              <a:rPr lang="en-US" altLang="en-US" sz="5400" baseline="30000">
                <a:latin typeface="Tahoma" charset="0"/>
              </a:rPr>
              <a:t>after big bang</a:t>
            </a:r>
            <a:endParaRPr lang="en-US" altLang="en-US" sz="5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715000" cy="5791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latin typeface="Tahoma" charset="0"/>
              </a:rPr>
              <a:t>The universe has grown from the size of an atom to larger than the size a grapefruit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latin typeface="Tahoma" charset="0"/>
              </a:rPr>
              <a:t>E=mc</a:t>
            </a:r>
            <a:r>
              <a:rPr lang="en-US" altLang="en-US" sz="2800" baseline="30000" dirty="0">
                <a:solidFill>
                  <a:schemeClr val="bg1">
                    <a:lumMod val="75000"/>
                  </a:schemeClr>
                </a:solidFill>
                <a:latin typeface="Tahoma" charset="0"/>
              </a:rPr>
              <a:t>2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latin typeface="Tahoma" charset="0"/>
              </a:rPr>
              <a:t>energy froze into matter according to Albert Einstein’s equation.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latin typeface="Tahoma" charset="0"/>
              </a:rPr>
              <a:t>This basically says that like snowflakes freezing, energy forms matter into clumps that today we call </a:t>
            </a:r>
            <a:r>
              <a:rPr lang="en-US" altLang="en-US" sz="2800" u="sng" dirty="0">
                <a:solidFill>
                  <a:schemeClr val="bg1">
                    <a:lumMod val="75000"/>
                  </a:schemeClr>
                </a:solidFill>
                <a:latin typeface="Tahoma" charset="0"/>
              </a:rPr>
              <a:t>protons, neutrons 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latin typeface="Tahoma" charset="0"/>
              </a:rPr>
              <a:t>and </a:t>
            </a:r>
            <a:r>
              <a:rPr lang="en-US" altLang="en-US" sz="2800" u="sng" dirty="0">
                <a:solidFill>
                  <a:schemeClr val="bg1">
                    <a:lumMod val="75000"/>
                  </a:schemeClr>
                </a:solidFill>
                <a:latin typeface="Tahoma" charset="0"/>
              </a:rPr>
              <a:t>electrons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latin typeface="Tahoma" charset="0"/>
              </a:rPr>
              <a:t>. 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latin typeface="Tahoma" charset="0"/>
              </a:rPr>
              <a:t>These parts later form </a:t>
            </a:r>
            <a:r>
              <a:rPr lang="en-US" altLang="en-US" sz="2800" dirty="0">
                <a:latin typeface="Tahoma" charset="0"/>
              </a:rPr>
              <a:t>into atoms </a:t>
            </a:r>
          </a:p>
          <a:p>
            <a:pPr>
              <a:lnSpc>
                <a:spcPct val="80000"/>
              </a:lnSpc>
            </a:pPr>
            <a:endParaRPr lang="en-US" altLang="en-US" sz="2700" dirty="0"/>
          </a:p>
          <a:p>
            <a:pPr>
              <a:lnSpc>
                <a:spcPct val="80000"/>
              </a:lnSpc>
            </a:pPr>
            <a:endParaRPr lang="en-US" altLang="en-US" sz="2700" dirty="0"/>
          </a:p>
        </p:txBody>
      </p:sp>
      <p:pic>
        <p:nvPicPr>
          <p:cNvPr id="4099" name="Picture 6" descr="albert-einstein-e=mc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20980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descr="ato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3733800"/>
            <a:ext cx="2768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2743200" y="6096000"/>
            <a:ext cx="3352800" cy="609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03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en-US" altLang="en-US" u="sng">
                <a:solidFill>
                  <a:srgbClr val="FFFF00"/>
                </a:solidFill>
              </a:rPr>
              <a:t>~ Several hundred thousand years</a:t>
            </a:r>
            <a:r>
              <a:rPr lang="en-US" altLang="en-US" u="sng"/>
              <a:t> </a:t>
            </a:r>
            <a:r>
              <a:rPr lang="en-US" altLang="en-US" sz="3100"/>
              <a:t>after Big Bang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524000"/>
            <a:ext cx="3962400" cy="56388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+mn-ea"/>
              </a:rPr>
              <a:t>ATOMS form (specifically Hydrogen and its isotopes with a small amount of Helium.)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+mn-ea"/>
              </a:rPr>
              <a:t>The early Universe was about 75% Hydrogen and 25% Helium.  It is still almost the same today.</a:t>
            </a:r>
          </a:p>
        </p:txBody>
      </p:sp>
      <p:pic>
        <p:nvPicPr>
          <p:cNvPr id="5123" name="Picture 4" descr="atom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5208588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06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762000" y="-228600"/>
            <a:ext cx="6553200" cy="1905000"/>
          </a:xfrm>
        </p:spPr>
        <p:txBody>
          <a:bodyPr/>
          <a:lstStyle/>
          <a:p>
            <a:r>
              <a:rPr lang="en-US" altLang="en-US" sz="4800" u="sng">
                <a:solidFill>
                  <a:srgbClr val="FFFF00"/>
                </a:solidFill>
              </a:rPr>
              <a:t>~200 to 400 million years</a:t>
            </a:r>
            <a:r>
              <a:rPr lang="en-US" altLang="en-US" sz="4800">
                <a:solidFill>
                  <a:srgbClr val="FFFF00"/>
                </a:solidFill>
              </a:rPr>
              <a:t> </a:t>
            </a:r>
            <a:r>
              <a:rPr lang="en-US" altLang="en-US"/>
              <a:t>after Big Bang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6781800" y="1524000"/>
            <a:ext cx="2362200" cy="5486400"/>
          </a:xfrm>
        </p:spPr>
        <p:txBody>
          <a:bodyPr/>
          <a:lstStyle/>
          <a:p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en-US" altLang="en-US" baseline="30000" dirty="0">
                <a:solidFill>
                  <a:schemeClr val="bg1">
                    <a:lumMod val="75000"/>
                  </a:schemeClr>
                </a:solidFill>
              </a:rPr>
              <a:t>st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stars and galaxies form</a:t>
            </a:r>
          </a:p>
          <a:p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147" name="Picture 3" descr="490020730_1fda8004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3525"/>
            <a:ext cx="67056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~ 4.6 billion</a:t>
            </a:r>
            <a:r>
              <a:rPr lang="en-US" altLang="en-US"/>
              <a:t> </a:t>
            </a:r>
            <a:r>
              <a:rPr lang="en-US" altLang="en-US">
                <a:solidFill>
                  <a:srgbClr val="FFFF00"/>
                </a:solidFill>
              </a:rPr>
              <a:t>years</a:t>
            </a:r>
            <a:r>
              <a:rPr lang="en-US" altLang="en-US"/>
              <a:t> ago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1981200" cy="3200400"/>
          </a:xfrm>
        </p:spPr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Our Solar system forms</a:t>
            </a:r>
          </a:p>
        </p:txBody>
      </p:sp>
      <p:pic>
        <p:nvPicPr>
          <p:cNvPr id="7171" name="Picture 3" descr="Panel6SolarSyste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1524000"/>
            <a:ext cx="708501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34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</TotalTime>
  <Words>524</Words>
  <Application>Microsoft Macintosh PowerPoint</Application>
  <PresentationFormat>On-screen Show (4:3)</PresentationFormat>
  <Paragraphs>69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Chalkduster</vt:lpstr>
      <vt:lpstr>ＭＳ Ｐゴシック</vt:lpstr>
      <vt:lpstr>Tahoma</vt:lpstr>
      <vt:lpstr>Arial</vt:lpstr>
      <vt:lpstr>Office Theme</vt:lpstr>
      <vt:lpstr>General Concepts</vt:lpstr>
      <vt:lpstr>Evidence to support the...</vt:lpstr>
      <vt:lpstr>What is the Big Bang Theory?</vt:lpstr>
      <vt:lpstr>PowerPoint Presentation</vt:lpstr>
      <vt:lpstr>Time begins</vt:lpstr>
      <vt:lpstr> ~ 3 minutes after big bang</vt:lpstr>
      <vt:lpstr>~ Several hundred thousand years after Big Bang</vt:lpstr>
      <vt:lpstr>~200 to 400 million years after Big Bang</vt:lpstr>
      <vt:lpstr>~ 4.6 billion years ago</vt:lpstr>
      <vt:lpstr>Misconceptions about the Big Bang</vt:lpstr>
      <vt:lpstr>PowerPoint Presentation</vt:lpstr>
      <vt:lpstr>PowerPoint Presentation</vt:lpstr>
      <vt:lpstr>Evidence to Support the Theory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 to support the...</dc:title>
  <dc:creator>User</dc:creator>
  <cp:lastModifiedBy>Meryl Probst</cp:lastModifiedBy>
  <cp:revision>19</cp:revision>
  <cp:lastPrinted>2015-05-08T19:27:26Z</cp:lastPrinted>
  <dcterms:created xsi:type="dcterms:W3CDTF">2011-05-09T21:13:51Z</dcterms:created>
  <dcterms:modified xsi:type="dcterms:W3CDTF">2015-05-16T23:12:24Z</dcterms:modified>
</cp:coreProperties>
</file>